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8" r:id="rId4"/>
    <p:sldId id="269" r:id="rId5"/>
    <p:sldId id="265" r:id="rId6"/>
    <p:sldId id="270" r:id="rId7"/>
    <p:sldId id="271" r:id="rId8"/>
    <p:sldId id="272" r:id="rId9"/>
    <p:sldId id="256" r:id="rId10"/>
    <p:sldId id="257" r:id="rId11"/>
    <p:sldId id="258" r:id="rId12"/>
    <p:sldId id="259" r:id="rId13"/>
    <p:sldId id="260" r:id="rId14"/>
    <p:sldId id="261" r:id="rId15"/>
    <p:sldId id="262" r:id="rId16"/>
    <p:sldId id="263" r:id="rId17"/>
    <p:sldId id="264" r:id="rId18"/>
    <p:sldId id="27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480C89-5C4A-4FC4-BE29-AF67F87AC430}"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1060869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80C89-5C4A-4FC4-BE29-AF67F87AC430}"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757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80C89-5C4A-4FC4-BE29-AF67F87AC430}"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935955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375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536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A444163C-3BE8-445F-BF4D-6FF683F7A99F}"/>
              </a:ext>
            </a:extLst>
          </p:cNvPr>
          <p:cNvGrpSpPr/>
          <p:nvPr userDrawn="1"/>
        </p:nvGrpSpPr>
        <p:grpSpPr>
          <a:xfrm>
            <a:off x="0" y="5030642"/>
            <a:ext cx="8838488" cy="1581249"/>
            <a:chOff x="0" y="5030641"/>
            <a:chExt cx="11784650" cy="1581249"/>
          </a:xfrm>
        </p:grpSpPr>
        <p:grpSp>
          <p:nvGrpSpPr>
            <p:cNvPr id="4" name="Group 3">
              <a:extLst>
                <a:ext uri="{FF2B5EF4-FFF2-40B4-BE49-F238E27FC236}">
                  <a16:creationId xmlns:a16="http://schemas.microsoft.com/office/drawing/2014/main" xmlns=""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xmlns=""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xmlns=""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xmlns=""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xmlns=""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3066723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386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575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80C89-5C4A-4FC4-BE29-AF67F87AC430}"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377937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480C89-5C4A-4FC4-BE29-AF67F87AC430}"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158046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480C89-5C4A-4FC4-BE29-AF67F87AC430}"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738369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480C89-5C4A-4FC4-BE29-AF67F87AC430}"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1767016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480C89-5C4A-4FC4-BE29-AF67F87AC430}"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390173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80C89-5C4A-4FC4-BE29-AF67F87AC430}"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374817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80C89-5C4A-4FC4-BE29-AF67F87AC430}"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2770952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80C89-5C4A-4FC4-BE29-AF67F87AC430}"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36025B-80FE-4BCF-B5BE-29043BB3D756}" type="slidenum">
              <a:rPr lang="en-US" smtClean="0"/>
              <a:t>‹#›</a:t>
            </a:fld>
            <a:endParaRPr lang="en-US"/>
          </a:p>
        </p:txBody>
      </p:sp>
    </p:spTree>
    <p:extLst>
      <p:ext uri="{BB962C8B-B14F-4D97-AF65-F5344CB8AC3E}">
        <p14:creationId xmlns:p14="http://schemas.microsoft.com/office/powerpoint/2010/main" val="117676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480C89-5C4A-4FC4-BE29-AF67F87AC430}" type="datetimeFigureOut">
              <a:rPr lang="en-US" smtClean="0"/>
              <a:t>9/7/2021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6025B-80FE-4BCF-B5BE-29043BB3D756}" type="slidenum">
              <a:rPr lang="en-US" smtClean="0"/>
              <a:t>‹#›</a:t>
            </a:fld>
            <a:endParaRPr lang="en-US"/>
          </a:p>
        </p:txBody>
      </p:sp>
    </p:spTree>
    <p:extLst>
      <p:ext uri="{BB962C8B-B14F-4D97-AF65-F5344CB8AC3E}">
        <p14:creationId xmlns:p14="http://schemas.microsoft.com/office/powerpoint/2010/main" val="2491142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BB9CA9A-F494-40FC-9630-AA91FCF30206}"/>
              </a:ext>
            </a:extLst>
          </p:cNvPr>
          <p:cNvPicPr>
            <a:picLocks noChangeAspect="1"/>
          </p:cNvPicPr>
          <p:nvPr/>
        </p:nvPicPr>
        <p:blipFill rotWithShape="1">
          <a:blip r:embed="rId2">
            <a:extLst>
              <a:ext uri="{28A0092B-C50C-407E-A947-70E740481C1C}">
                <a14:useLocalDpi xmlns:a14="http://schemas.microsoft.com/office/drawing/2010/main" val="0"/>
              </a:ext>
            </a:extLst>
          </a:blip>
          <a:srcRect r="8427"/>
          <a:stretch/>
        </p:blipFill>
        <p:spPr>
          <a:xfrm>
            <a:off x="1321594" y="336119"/>
            <a:ext cx="7822295" cy="6535807"/>
          </a:xfrm>
          <a:prstGeom prst="rect">
            <a:avLst/>
          </a:prstGeom>
        </p:spPr>
      </p:pic>
      <p:sp>
        <p:nvSpPr>
          <p:cNvPr id="16" name="Rectangle 15">
            <a:extLst>
              <a:ext uri="{FF2B5EF4-FFF2-40B4-BE49-F238E27FC236}">
                <a16:creationId xmlns:a16="http://schemas.microsoft.com/office/drawing/2014/main" xmlns="" id="{F50F8743-FFB4-4FAE-8605-DEE70EC88649}"/>
              </a:ext>
            </a:extLst>
          </p:cNvPr>
          <p:cNvSpPr/>
          <p:nvPr/>
        </p:nvSpPr>
        <p:spPr>
          <a:xfrm>
            <a:off x="1" y="510364"/>
            <a:ext cx="9143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14">
            <a:extLst>
              <a:ext uri="{FF2B5EF4-FFF2-40B4-BE49-F238E27FC236}">
                <a16:creationId xmlns:a16="http://schemas.microsoft.com/office/drawing/2014/main" xmlns="" id="{47F0BBC1-A9C6-4A87-855B-8689719EA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978958"/>
            <a:ext cx="770702" cy="3542925"/>
          </a:xfrm>
          <a:prstGeom prst="rect">
            <a:avLst/>
          </a:prstGeom>
        </p:spPr>
      </p:pic>
      <p:sp>
        <p:nvSpPr>
          <p:cNvPr id="13" name="TextBox 12">
            <a:extLst>
              <a:ext uri="{FF2B5EF4-FFF2-40B4-BE49-F238E27FC236}">
                <a16:creationId xmlns:a16="http://schemas.microsoft.com/office/drawing/2014/main" xmlns="" id="{C221F751-3C5B-4561-AD14-8637C5B66736}"/>
              </a:ext>
            </a:extLst>
          </p:cNvPr>
          <p:cNvSpPr txBox="1"/>
          <p:nvPr/>
        </p:nvSpPr>
        <p:spPr>
          <a:xfrm>
            <a:off x="464233" y="821396"/>
            <a:ext cx="8679656" cy="1477328"/>
          </a:xfrm>
          <a:prstGeom prst="rect">
            <a:avLst/>
          </a:prstGeom>
          <a:noFill/>
        </p:spPr>
        <p:txBody>
          <a:bodyPr wrap="square" rtlCol="0" anchor="ctr">
            <a:spAutoFit/>
          </a:bodyPr>
          <a:lstStyle/>
          <a:p>
            <a:r>
              <a:rPr lang="en-US" altLang="ko-KR" sz="5400" b="1" dirty="0" err="1" smtClean="0">
                <a:solidFill>
                  <a:schemeClr val="bg1"/>
                </a:solidFill>
                <a:cs typeface="Arial" pitchFamily="34" charset="0"/>
              </a:rPr>
              <a:t>Báo</a:t>
            </a:r>
            <a:r>
              <a:rPr lang="en-US" altLang="ko-KR" sz="5400" b="1" dirty="0" smtClean="0">
                <a:solidFill>
                  <a:schemeClr val="bg1"/>
                </a:solidFill>
                <a:cs typeface="Arial" pitchFamily="34" charset="0"/>
              </a:rPr>
              <a:t> </a:t>
            </a:r>
            <a:r>
              <a:rPr lang="en-US" altLang="ko-KR" sz="5400" b="1" dirty="0" err="1" smtClean="0">
                <a:solidFill>
                  <a:schemeClr val="bg1"/>
                </a:solidFill>
                <a:cs typeface="Arial" pitchFamily="34" charset="0"/>
              </a:rPr>
              <a:t>cáo</a:t>
            </a:r>
            <a:r>
              <a:rPr lang="en-US" altLang="ko-KR" sz="5400" b="1" dirty="0" smtClean="0">
                <a:solidFill>
                  <a:schemeClr val="bg1"/>
                </a:solidFill>
                <a:cs typeface="Arial" pitchFamily="34" charset="0"/>
              </a:rPr>
              <a:t> </a:t>
            </a:r>
            <a:r>
              <a:rPr lang="en-US" altLang="ko-KR" sz="5400" b="1" dirty="0" err="1" smtClean="0">
                <a:solidFill>
                  <a:schemeClr val="bg1"/>
                </a:solidFill>
                <a:cs typeface="Arial" pitchFamily="34" charset="0"/>
              </a:rPr>
              <a:t>meachine</a:t>
            </a:r>
            <a:r>
              <a:rPr lang="en-US" altLang="ko-KR" sz="5400" b="1" dirty="0" smtClean="0">
                <a:solidFill>
                  <a:schemeClr val="bg1"/>
                </a:solidFill>
                <a:cs typeface="Arial" pitchFamily="34" charset="0"/>
              </a:rPr>
              <a:t> leaning:</a:t>
            </a:r>
            <a:endParaRPr lang="en-US" altLang="ko-KR" sz="5400" b="1" dirty="0">
              <a:solidFill>
                <a:schemeClr val="bg1"/>
              </a:solidFill>
              <a:cs typeface="Arial" pitchFamily="34" charset="0"/>
            </a:endParaRPr>
          </a:p>
          <a:p>
            <a:r>
              <a:rPr lang="en-US" altLang="ko-KR" sz="3600" b="1" dirty="0" err="1" smtClean="0">
                <a:solidFill>
                  <a:schemeClr val="bg1"/>
                </a:solidFill>
                <a:cs typeface="Arial" pitchFamily="34" charset="0"/>
              </a:rPr>
              <a:t>Đề</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tài</a:t>
            </a:r>
            <a:r>
              <a:rPr lang="en-US" altLang="ko-KR" sz="3600" b="1" dirty="0" err="1">
                <a:solidFill>
                  <a:schemeClr val="bg1"/>
                </a:solidFill>
                <a:cs typeface="Arial" pitchFamily="34" charset="0"/>
              </a:rPr>
              <a:t>:</a:t>
            </a:r>
            <a:r>
              <a:rPr lang="en-US" altLang="ko-KR" sz="3600" b="1" dirty="0" err="1" smtClean="0">
                <a:solidFill>
                  <a:schemeClr val="bg1"/>
                </a:solidFill>
                <a:cs typeface="Arial" pitchFamily="34" charset="0"/>
              </a:rPr>
              <a:t>Nhận</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diện</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phiếu</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trắc</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nghiêm</a:t>
            </a:r>
            <a:endParaRPr lang="ko-KR" altLang="en-US" sz="3600" b="1" dirty="0">
              <a:solidFill>
                <a:schemeClr val="bg1"/>
              </a:solidFill>
              <a:cs typeface="Arial" pitchFamily="34" charset="0"/>
            </a:endParaRPr>
          </a:p>
        </p:txBody>
      </p:sp>
    </p:spTree>
    <p:extLst>
      <p:ext uri="{BB962C8B-B14F-4D97-AF65-F5344CB8AC3E}">
        <p14:creationId xmlns:p14="http://schemas.microsoft.com/office/powerpoint/2010/main" val="3418603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990600"/>
            <a:ext cx="6248400" cy="369332"/>
          </a:xfrm>
          <a:prstGeom prst="rect">
            <a:avLst/>
          </a:prstGeom>
          <a:noFill/>
        </p:spPr>
        <p:txBody>
          <a:bodyPr wrap="square" rtlCol="0">
            <a:spAutoFit/>
          </a:bodyPr>
          <a:lstStyle/>
          <a:p>
            <a:r>
              <a:rPr lang="en-US" dirty="0"/>
              <a:t>network = </a:t>
            </a:r>
            <a:r>
              <a:rPr lang="en-US" dirty="0" err="1"/>
              <a:t>input_data</a:t>
            </a:r>
            <a:r>
              <a:rPr lang="en-US" dirty="0"/>
              <a:t>(shape=[None, IMG_SIZE, IMG_SIZE, 1]) #1</a:t>
            </a:r>
          </a:p>
        </p:txBody>
      </p:sp>
      <p:sp>
        <p:nvSpPr>
          <p:cNvPr id="5" name="AutoShape 2" descr="https://images.viblo.asia/6b392ad5-eb19-48a7-9061-d4cc958e8b07.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images.viblo.asia/6b392ad5-eb19-48a7-9061-d4cc958e8b07.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images.viblo.asia/6b392ad5-eb19-48a7-9061-d4cc958e8b07.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s://images.viblo.asia/full/6b392ad5-eb19-48a7-9061-d4cc958e8b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057400"/>
            <a:ext cx="2400300" cy="2390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53000" y="2057400"/>
            <a:ext cx="3810000" cy="646331"/>
          </a:xfrm>
          <a:prstGeom prst="rect">
            <a:avLst/>
          </a:prstGeom>
          <a:noFill/>
        </p:spPr>
        <p:txBody>
          <a:bodyPr wrap="square" rtlCol="0">
            <a:spAutoFit/>
          </a:bodyPr>
          <a:lstStyle/>
          <a:p>
            <a:r>
              <a:rPr lang="en-US" dirty="0" err="1" smtClean="0"/>
              <a:t>Dữ</a:t>
            </a:r>
            <a:r>
              <a:rPr lang="en-US" dirty="0" smtClean="0"/>
              <a:t> </a:t>
            </a:r>
            <a:r>
              <a:rPr lang="en-US" dirty="0" err="1" smtClean="0"/>
              <a:t>liệu</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gồm</a:t>
            </a:r>
            <a:r>
              <a:rPr lang="en-US" dirty="0" smtClean="0"/>
              <a:t> 1 </a:t>
            </a:r>
            <a:r>
              <a:rPr lang="en-US" dirty="0" err="1" smtClean="0"/>
              <a:t>ảnh</a:t>
            </a:r>
            <a:r>
              <a:rPr lang="en-US" dirty="0" smtClean="0"/>
              <a:t> 28*28</a:t>
            </a:r>
          </a:p>
          <a:p>
            <a:r>
              <a:rPr lang="en-US" dirty="0" err="1" smtClean="0"/>
              <a:t>Dãi</a:t>
            </a:r>
            <a:r>
              <a:rPr lang="en-US" dirty="0" smtClean="0"/>
              <a:t> </a:t>
            </a:r>
            <a:r>
              <a:rPr lang="en-US" dirty="0" err="1" smtClean="0"/>
              <a:t>màu</a:t>
            </a:r>
            <a:r>
              <a:rPr lang="en-US" dirty="0" smtClean="0"/>
              <a:t> 1(</a:t>
            </a:r>
            <a:r>
              <a:rPr lang="en-US" dirty="0" err="1" smtClean="0"/>
              <a:t>trắng</a:t>
            </a:r>
            <a:r>
              <a:rPr lang="en-US" dirty="0" smtClean="0"/>
              <a:t> </a:t>
            </a:r>
            <a:r>
              <a:rPr lang="en-US" dirty="0" err="1" smtClean="0"/>
              <a:t>đen</a:t>
            </a:r>
            <a:r>
              <a:rPr lang="en-US" dirty="0" smtClean="0"/>
              <a:t>)</a:t>
            </a:r>
            <a:endParaRPr lang="en-US" dirty="0"/>
          </a:p>
        </p:txBody>
      </p:sp>
      <p:sp>
        <p:nvSpPr>
          <p:cNvPr id="9" name="TextBox 8"/>
          <p:cNvSpPr txBox="1"/>
          <p:nvPr/>
        </p:nvSpPr>
        <p:spPr>
          <a:xfrm>
            <a:off x="2362200" y="312736"/>
            <a:ext cx="4267200" cy="461665"/>
          </a:xfrm>
          <a:prstGeom prst="rect">
            <a:avLst/>
          </a:prstGeom>
          <a:noFill/>
        </p:spPr>
        <p:txBody>
          <a:bodyPr wrap="square" rtlCol="0">
            <a:spAutoFit/>
          </a:bodyPr>
          <a:lstStyle/>
          <a:p>
            <a:r>
              <a:rPr lang="vi-VN" sz="2400" b="1" dirty="0"/>
              <a:t>kích thước dữ liệu đầu vào</a:t>
            </a:r>
            <a:endParaRPr lang="en-US" sz="2400" b="1" dirty="0"/>
          </a:p>
        </p:txBody>
      </p:sp>
    </p:spTree>
    <p:extLst>
      <p:ext uri="{BB962C8B-B14F-4D97-AF65-F5344CB8AC3E}">
        <p14:creationId xmlns:p14="http://schemas.microsoft.com/office/powerpoint/2010/main" val="3976213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219200"/>
            <a:ext cx="5943600" cy="369332"/>
          </a:xfrm>
          <a:prstGeom prst="rect">
            <a:avLst/>
          </a:prstGeom>
          <a:noFill/>
        </p:spPr>
        <p:txBody>
          <a:bodyPr wrap="square" rtlCol="0">
            <a:spAutoFit/>
          </a:bodyPr>
          <a:lstStyle/>
          <a:p>
            <a:r>
              <a:rPr lang="en-US" dirty="0"/>
              <a:t>network = conv_2d(network, 32, 3, activation='</a:t>
            </a:r>
            <a:r>
              <a:rPr lang="en-US" dirty="0" err="1"/>
              <a:t>relu</a:t>
            </a:r>
            <a:r>
              <a:rPr lang="en-US" dirty="0"/>
              <a:t>') #2</a:t>
            </a:r>
          </a:p>
        </p:txBody>
      </p:sp>
      <p:pic>
        <p:nvPicPr>
          <p:cNvPr id="3074" name="Picture 2"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6" y="2133601"/>
            <a:ext cx="4771684"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10200" y="2286000"/>
            <a:ext cx="3352800" cy="1754326"/>
          </a:xfrm>
          <a:prstGeom prst="rect">
            <a:avLst/>
          </a:prstGeom>
          <a:noFill/>
        </p:spPr>
        <p:txBody>
          <a:bodyPr wrap="square" rtlCol="0">
            <a:spAutoFit/>
          </a:bodyPr>
          <a:lstStyle/>
          <a:p>
            <a:pPr marL="285750" indent="-285750">
              <a:buFont typeface="Arial" pitchFamily="34" charset="0"/>
              <a:buChar char="•"/>
            </a:pPr>
            <a:r>
              <a:rPr lang="vi-VN" dirty="0"/>
              <a:t>32: số lượng filters</a:t>
            </a:r>
          </a:p>
          <a:p>
            <a:pPr marL="285750" indent="-285750">
              <a:buFont typeface="Arial" pitchFamily="34" charset="0"/>
              <a:buChar char="•"/>
            </a:pPr>
            <a:r>
              <a:rPr lang="vi-VN" dirty="0"/>
              <a:t>3: filter size 3x3</a:t>
            </a:r>
          </a:p>
          <a:p>
            <a:pPr marL="285750" indent="-285750">
              <a:buFont typeface="Arial" pitchFamily="34" charset="0"/>
              <a:buChar char="•"/>
            </a:pPr>
            <a:r>
              <a:rPr lang="vi-VN" dirty="0"/>
              <a:t>Bước nhảy(stride) được mặc định là 1</a:t>
            </a:r>
          </a:p>
          <a:p>
            <a:pPr marL="285750" indent="-285750">
              <a:buFont typeface="Arial" pitchFamily="34" charset="0"/>
              <a:buChar char="•"/>
            </a:pPr>
            <a:r>
              <a:rPr lang="vi-VN" dirty="0"/>
              <a:t>Activation function: ReLU</a:t>
            </a:r>
          </a:p>
          <a:p>
            <a:endParaRPr lang="en-US" dirty="0"/>
          </a:p>
        </p:txBody>
      </p:sp>
      <p:sp>
        <p:nvSpPr>
          <p:cNvPr id="6" name="TextBox 5"/>
          <p:cNvSpPr txBox="1"/>
          <p:nvPr/>
        </p:nvSpPr>
        <p:spPr>
          <a:xfrm>
            <a:off x="2057400" y="304800"/>
            <a:ext cx="4343400" cy="461665"/>
          </a:xfrm>
          <a:prstGeom prst="rect">
            <a:avLst/>
          </a:prstGeom>
          <a:noFill/>
        </p:spPr>
        <p:txBody>
          <a:bodyPr wrap="square" rtlCol="0">
            <a:spAutoFit/>
          </a:bodyPr>
          <a:lstStyle/>
          <a:p>
            <a:pPr algn="ctr"/>
            <a:r>
              <a:rPr lang="en-US" sz="2400" b="1" dirty="0"/>
              <a:t>Convolutional layer</a:t>
            </a:r>
          </a:p>
        </p:txBody>
      </p:sp>
    </p:spTree>
    <p:extLst>
      <p:ext uri="{BB962C8B-B14F-4D97-AF65-F5344CB8AC3E}">
        <p14:creationId xmlns:p14="http://schemas.microsoft.com/office/powerpoint/2010/main" val="163670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04800"/>
            <a:ext cx="6019800" cy="584775"/>
          </a:xfrm>
          <a:prstGeom prst="rect">
            <a:avLst/>
          </a:prstGeom>
          <a:noFill/>
        </p:spPr>
        <p:txBody>
          <a:bodyPr wrap="square" rtlCol="0">
            <a:spAutoFit/>
          </a:bodyPr>
          <a:lstStyle/>
          <a:p>
            <a:pPr algn="ctr"/>
            <a:r>
              <a:rPr lang="en-US" sz="3200" dirty="0" err="1" smtClean="0"/>
              <a:t>Hàm</a:t>
            </a:r>
            <a:r>
              <a:rPr lang="en-US" sz="3200" dirty="0" smtClean="0"/>
              <a:t> </a:t>
            </a:r>
            <a:r>
              <a:rPr lang="en-US" sz="3200" dirty="0" err="1" smtClean="0"/>
              <a:t>kích</a:t>
            </a:r>
            <a:r>
              <a:rPr lang="en-US" sz="3200" dirty="0" smtClean="0"/>
              <a:t> </a:t>
            </a:r>
            <a:r>
              <a:rPr lang="en-US" sz="3200" dirty="0" err="1" smtClean="0"/>
              <a:t>hoạt</a:t>
            </a:r>
            <a:r>
              <a:rPr lang="en-US" sz="3200" dirty="0" smtClean="0"/>
              <a:t> </a:t>
            </a:r>
            <a:r>
              <a:rPr lang="en-US" sz="3200" dirty="0" err="1" smtClean="0"/>
              <a:t>ReLU</a:t>
            </a:r>
            <a:endParaRPr lang="en-US" sz="3200" dirty="0"/>
          </a:p>
        </p:txBody>
      </p:sp>
      <p:pic>
        <p:nvPicPr>
          <p:cNvPr id="4098" name="Picture 2" descr="C:\Users\HoQuocNghia\OneDrive - Sky University\Desktop\Test\REL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3124200" cy="100697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Đồ thị hàm ReL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Đồ thị hàm ReL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Đồ thị hàm ReL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6" name="Picture 10" descr="C:\Users\HoQuocNghia\OneDrive - Sky University\Desktop\Test\IMGREL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2057400"/>
            <a:ext cx="4111625"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10200" y="2057400"/>
            <a:ext cx="3581400" cy="923330"/>
          </a:xfrm>
          <a:prstGeom prst="rect">
            <a:avLst/>
          </a:prstGeom>
          <a:noFill/>
        </p:spPr>
        <p:txBody>
          <a:bodyPr wrap="square" rtlCol="0">
            <a:spAutoFit/>
          </a:bodyPr>
          <a:lstStyle/>
          <a:p>
            <a:r>
              <a:rPr lang="vi-VN" dirty="0"/>
              <a:t>Tốc độ hội tụ nhanh hơn hẳn. ReLU có tốc độ hội tụ nhanh gấp 6 lần Tanh</a:t>
            </a:r>
            <a:endParaRPr lang="en-US" dirty="0"/>
          </a:p>
        </p:txBody>
      </p:sp>
      <p:pic>
        <p:nvPicPr>
          <p:cNvPr id="4107" name="Picture 11" descr="C:\Users\HoQuocNghia\OneDrive - Sky University\Desktop\Test\TANH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700" y="2980729"/>
            <a:ext cx="2667000" cy="12594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600700" y="4114800"/>
            <a:ext cx="3124200" cy="923330"/>
          </a:xfrm>
          <a:prstGeom prst="rect">
            <a:avLst/>
          </a:prstGeom>
          <a:noFill/>
        </p:spPr>
        <p:txBody>
          <a:bodyPr wrap="square" rtlCol="0">
            <a:spAutoFit/>
          </a:bodyPr>
          <a:lstStyle/>
          <a:p>
            <a:r>
              <a:rPr lang="vi-VN" dirty="0"/>
              <a:t>Điều này có thể do ReLU không bị bão hoà ở 2 đầu như Sigmoid và Tanh.</a:t>
            </a:r>
            <a:endParaRPr lang="en-US" dirty="0"/>
          </a:p>
        </p:txBody>
      </p:sp>
      <p:pic>
        <p:nvPicPr>
          <p:cNvPr id="4108" name="Picture 12" descr="C:\Users\HoQuocNghia\OneDrive - Sky University\Desktop\Test\TAN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5181600"/>
            <a:ext cx="24765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3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04800"/>
            <a:ext cx="6019800" cy="584775"/>
          </a:xfrm>
          <a:prstGeom prst="rect">
            <a:avLst/>
          </a:prstGeom>
          <a:noFill/>
        </p:spPr>
        <p:txBody>
          <a:bodyPr wrap="square" rtlCol="0">
            <a:spAutoFit/>
          </a:bodyPr>
          <a:lstStyle/>
          <a:p>
            <a:pPr algn="ctr"/>
            <a:r>
              <a:rPr lang="en-US" sz="3200" dirty="0" err="1" smtClean="0"/>
              <a:t>Thuật</a:t>
            </a:r>
            <a:r>
              <a:rPr lang="en-US" sz="3200" dirty="0" smtClean="0"/>
              <a:t> </a:t>
            </a:r>
            <a:r>
              <a:rPr lang="en-US" sz="3200" dirty="0" err="1" smtClean="0"/>
              <a:t>toàn</a:t>
            </a:r>
            <a:r>
              <a:rPr lang="en-US" sz="3200" dirty="0" smtClean="0"/>
              <a:t> </a:t>
            </a:r>
            <a:r>
              <a:rPr lang="en-US" sz="3200" dirty="0" err="1" smtClean="0"/>
              <a:t>ReLU</a:t>
            </a:r>
            <a:endParaRPr lang="en-US" sz="3200" dirty="0"/>
          </a:p>
        </p:txBody>
      </p:sp>
      <p:pic>
        <p:nvPicPr>
          <p:cNvPr id="4098" name="Picture 2" descr="C:\Users\HoQuocNghia\OneDrive - Sky University\Desktop\Test\REL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3124200" cy="100697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Đồ thị hàm ReL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Đồ thị hàm ReL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Đồ thị hàm ReL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6" name="Picture 10" descr="C:\Users\HoQuocNghia\OneDrive - Sky University\Desktop\Test\IMGREL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2057400"/>
            <a:ext cx="4111625"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10200" y="2057400"/>
            <a:ext cx="3581400" cy="1754326"/>
          </a:xfrm>
          <a:prstGeom prst="rect">
            <a:avLst/>
          </a:prstGeom>
          <a:noFill/>
        </p:spPr>
        <p:txBody>
          <a:bodyPr wrap="square" rtlCol="0">
            <a:spAutoFit/>
          </a:bodyPr>
          <a:lstStyle/>
          <a:p>
            <a:r>
              <a:rPr lang="vi-VN" dirty="0"/>
              <a:t>(+) Tính toán nhanh hơn. Tanh và Sigmoid sử dụng hàm </a:t>
            </a:r>
            <a:r>
              <a:rPr lang="vi-VN" dirty="0">
                <a:solidFill>
                  <a:srgbClr val="FF0000"/>
                </a:solidFill>
              </a:rPr>
              <a:t>exp</a:t>
            </a:r>
            <a:r>
              <a:rPr lang="vi-VN" dirty="0"/>
              <a:t> và công thức phức tạp hơn ReLU rất nhiều do vậy sẽ tốn nhiều chi phí hơn để tính toán.</a:t>
            </a:r>
          </a:p>
          <a:p>
            <a:endParaRPr lang="en-US" dirty="0"/>
          </a:p>
        </p:txBody>
      </p:sp>
      <p:sp>
        <p:nvSpPr>
          <p:cNvPr id="10" name="TextBox 9"/>
          <p:cNvSpPr txBox="1"/>
          <p:nvPr/>
        </p:nvSpPr>
        <p:spPr>
          <a:xfrm>
            <a:off x="5560990" y="3811726"/>
            <a:ext cx="3124200" cy="646331"/>
          </a:xfrm>
          <a:prstGeom prst="rect">
            <a:avLst/>
          </a:prstGeom>
          <a:noFill/>
        </p:spPr>
        <p:txBody>
          <a:bodyPr wrap="square" rtlCol="0">
            <a:spAutoFit/>
          </a:bodyPr>
          <a:lstStyle/>
          <a:p>
            <a:r>
              <a:rPr lang="vi-VN" dirty="0"/>
              <a:t>Tuy nhiên ReLU cũng có một nhược điểm:</a:t>
            </a:r>
            <a:endParaRPr lang="en-US" dirty="0"/>
          </a:p>
        </p:txBody>
      </p:sp>
      <p:sp>
        <p:nvSpPr>
          <p:cNvPr id="2" name="TextBox 1"/>
          <p:cNvSpPr txBox="1"/>
          <p:nvPr/>
        </p:nvSpPr>
        <p:spPr>
          <a:xfrm>
            <a:off x="460375" y="4800600"/>
            <a:ext cx="8224815" cy="1477328"/>
          </a:xfrm>
          <a:prstGeom prst="rect">
            <a:avLst/>
          </a:prstGeom>
          <a:noFill/>
        </p:spPr>
        <p:txBody>
          <a:bodyPr wrap="square" rtlCol="0">
            <a:spAutoFit/>
          </a:bodyPr>
          <a:lstStyle/>
          <a:p>
            <a:r>
              <a:rPr lang="vi-VN" dirty="0"/>
              <a:t>Với các node có giá trị nhỏ hơn 0, qua ReLU activation sẽ thành 0, hiện tượng đấy gọi là “Dying ReLU“. Nếu các node bị chuyển thành 0 thì sẽ không có ý nghĩa với bước linear activation ở lớp tiếp theo và các hệ số tương ứng từ node đấy cũng không được cập nhật với gradient descent. =&gt; Leaky ReLU ra đời.</a:t>
            </a:r>
            <a:endParaRPr lang="en-US" dirty="0"/>
          </a:p>
        </p:txBody>
      </p:sp>
      <p:pic>
        <p:nvPicPr>
          <p:cNvPr id="5122" name="Picture 2" descr="C:\Users\HoQuocNghia\OneDrive - Sky University\Desktop\Test\luk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670" y="6041413"/>
            <a:ext cx="3886200"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15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yimagesearch.com/wp-content/uploads/2018/12/keras_conv2d_num_fil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37" y="1895475"/>
            <a:ext cx="8259695" cy="1990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8505" y="1143000"/>
            <a:ext cx="3904467" cy="369332"/>
          </a:xfrm>
          <a:prstGeom prst="rect">
            <a:avLst/>
          </a:prstGeom>
          <a:noFill/>
        </p:spPr>
        <p:txBody>
          <a:bodyPr wrap="none" rtlCol="0">
            <a:spAutoFit/>
          </a:bodyPr>
          <a:lstStyle/>
          <a:p>
            <a:r>
              <a:rPr lang="en-US" dirty="0"/>
              <a:t>network = max_pool_2d(network, 2) #3</a:t>
            </a:r>
          </a:p>
        </p:txBody>
      </p:sp>
      <p:pic>
        <p:nvPicPr>
          <p:cNvPr id="6" name="keras_conv2d_padding.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237" y="3886200"/>
            <a:ext cx="8096563" cy="2638582"/>
          </a:xfrm>
          <a:prstGeom prst="rect">
            <a:avLst/>
          </a:prstGeom>
        </p:spPr>
      </p:pic>
      <p:sp>
        <p:nvSpPr>
          <p:cNvPr id="7" name="TextBox 6"/>
          <p:cNvSpPr txBox="1"/>
          <p:nvPr/>
        </p:nvSpPr>
        <p:spPr>
          <a:xfrm>
            <a:off x="2150738" y="304800"/>
            <a:ext cx="3792862" cy="461665"/>
          </a:xfrm>
          <a:prstGeom prst="rect">
            <a:avLst/>
          </a:prstGeom>
          <a:noFill/>
        </p:spPr>
        <p:txBody>
          <a:bodyPr wrap="square" rtlCol="0">
            <a:spAutoFit/>
          </a:bodyPr>
          <a:lstStyle/>
          <a:p>
            <a:pPr algn="ctr"/>
            <a:r>
              <a:rPr lang="en-US" sz="2400" b="1" dirty="0" err="1"/>
              <a:t>Maxpool</a:t>
            </a:r>
            <a:r>
              <a:rPr lang="en-US" sz="2400" b="1" dirty="0"/>
              <a:t> layer</a:t>
            </a:r>
          </a:p>
        </p:txBody>
      </p:sp>
    </p:spTree>
    <p:extLst>
      <p:ext uri="{BB962C8B-B14F-4D97-AF65-F5344CB8AC3E}">
        <p14:creationId xmlns:p14="http://schemas.microsoft.com/office/powerpoint/2010/main" val="2494322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1098791"/>
            <a:ext cx="6858000" cy="369332"/>
          </a:xfrm>
          <a:prstGeom prst="rect">
            <a:avLst/>
          </a:prstGeom>
          <a:noFill/>
        </p:spPr>
        <p:txBody>
          <a:bodyPr wrap="square" rtlCol="0">
            <a:spAutoFit/>
          </a:bodyPr>
          <a:lstStyle/>
          <a:p>
            <a:r>
              <a:rPr lang="en-US" dirty="0"/>
              <a:t>network = </a:t>
            </a:r>
            <a:r>
              <a:rPr lang="en-US" dirty="0" err="1"/>
              <a:t>fully_connected</a:t>
            </a:r>
            <a:r>
              <a:rPr lang="en-US" dirty="0"/>
              <a:t>(network, 1024, activation='</a:t>
            </a:r>
            <a:r>
              <a:rPr lang="en-US" dirty="0" err="1"/>
              <a:t>relu</a:t>
            </a:r>
            <a:r>
              <a:rPr lang="en-US" dirty="0"/>
              <a:t>')</a:t>
            </a:r>
          </a:p>
        </p:txBody>
      </p:sp>
      <p:pic>
        <p:nvPicPr>
          <p:cNvPr id="7170" name="Picture 2" descr="https://i0.wp.com/nttuan8.com/wp-content/uploads/2019/03/cnn.png?fit=1024%2C298&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3429000"/>
            <a:ext cx="8458200" cy="246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38200" y="1905000"/>
            <a:ext cx="7620000" cy="1200329"/>
          </a:xfrm>
          <a:prstGeom prst="rect">
            <a:avLst/>
          </a:prstGeom>
          <a:noFill/>
        </p:spPr>
        <p:txBody>
          <a:bodyPr wrap="square" rtlCol="0">
            <a:spAutoFit/>
          </a:bodyPr>
          <a:lstStyle/>
          <a:p>
            <a:r>
              <a:rPr lang="vi-VN" dirty="0"/>
              <a:t>Sau khi ảnh được truyền qua nhiều convolutional layer và pooling layer thì model đã học được tương đối các đặc điểm của ảnh (ví dụ mắt, mũi, khung mặt,…) thì tensor của output của layer cuối cùng, kích thước H*W*D, sẽ được chuyển về 1 vector kích thước (H*W*D)</a:t>
            </a:r>
            <a:endParaRPr lang="en-US" dirty="0"/>
          </a:p>
        </p:txBody>
      </p:sp>
      <p:sp>
        <p:nvSpPr>
          <p:cNvPr id="8" name="TextBox 7"/>
          <p:cNvSpPr txBox="1"/>
          <p:nvPr/>
        </p:nvSpPr>
        <p:spPr>
          <a:xfrm>
            <a:off x="1295400" y="381000"/>
            <a:ext cx="5715000" cy="461665"/>
          </a:xfrm>
          <a:prstGeom prst="rect">
            <a:avLst/>
          </a:prstGeom>
          <a:noFill/>
        </p:spPr>
        <p:txBody>
          <a:bodyPr wrap="square" rtlCol="0">
            <a:spAutoFit/>
          </a:bodyPr>
          <a:lstStyle/>
          <a:p>
            <a:pPr algn="ctr"/>
            <a:r>
              <a:rPr lang="en-US" sz="2400" b="1" dirty="0"/>
              <a:t>Fully-connected layer</a:t>
            </a:r>
          </a:p>
        </p:txBody>
      </p:sp>
    </p:spTree>
    <p:extLst>
      <p:ext uri="{BB962C8B-B14F-4D97-AF65-F5344CB8AC3E}">
        <p14:creationId xmlns:p14="http://schemas.microsoft.com/office/powerpoint/2010/main" val="249805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685800"/>
            <a:ext cx="6629400" cy="369332"/>
          </a:xfrm>
          <a:prstGeom prst="rect">
            <a:avLst/>
          </a:prstGeom>
          <a:noFill/>
        </p:spPr>
        <p:txBody>
          <a:bodyPr wrap="square" rtlCol="0">
            <a:spAutoFit/>
          </a:bodyPr>
          <a:lstStyle/>
          <a:p>
            <a:r>
              <a:rPr lang="en-US" dirty="0"/>
              <a:t>network = dropout(network, 0.8) #5</a:t>
            </a:r>
          </a:p>
        </p:txBody>
      </p:sp>
      <p:pic>
        <p:nvPicPr>
          <p:cNvPr id="8194" name="Picture 2" descr="Hình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60490"/>
            <a:ext cx="76200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56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762000"/>
            <a:ext cx="8382000" cy="369332"/>
          </a:xfrm>
          <a:prstGeom prst="rect">
            <a:avLst/>
          </a:prstGeom>
          <a:noFill/>
        </p:spPr>
        <p:txBody>
          <a:bodyPr wrap="square" rtlCol="0">
            <a:spAutoFit/>
          </a:bodyPr>
          <a:lstStyle/>
          <a:p>
            <a:r>
              <a:rPr lang="en-US" dirty="0" smtClean="0"/>
              <a:t>network </a:t>
            </a:r>
            <a:r>
              <a:rPr lang="en-US" dirty="0"/>
              <a:t>= </a:t>
            </a:r>
            <a:r>
              <a:rPr lang="en-US" dirty="0" err="1"/>
              <a:t>fully_connected</a:t>
            </a:r>
            <a:r>
              <a:rPr lang="en-US" dirty="0"/>
              <a:t>(network, N_CLASSES, activation='</a:t>
            </a:r>
            <a:r>
              <a:rPr lang="en-US" dirty="0" err="1"/>
              <a:t>softmax</a:t>
            </a:r>
            <a:r>
              <a:rPr lang="en-US" dirty="0"/>
              <a:t>')</a:t>
            </a:r>
          </a:p>
        </p:txBody>
      </p:sp>
      <p:pic>
        <p:nvPicPr>
          <p:cNvPr id="9218" name="Picture 2" descr="Exponential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92" y="1600200"/>
            <a:ext cx="7400925" cy="399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74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6084E4B-5F7E-4B0D-9538-D7ABEB183593}"/>
              </a:ext>
            </a:extLst>
          </p:cNvPr>
          <p:cNvSpPr/>
          <p:nvPr/>
        </p:nvSpPr>
        <p:spPr>
          <a:xfrm>
            <a:off x="5893096" y="1"/>
            <a:ext cx="3250904"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xmlns="" id="{DF691C40-340A-44BC-A6B3-C3A20A9ED913}"/>
              </a:ext>
            </a:extLst>
          </p:cNvPr>
          <p:cNvSpPr txBox="1"/>
          <p:nvPr/>
        </p:nvSpPr>
        <p:spPr>
          <a:xfrm>
            <a:off x="5893096" y="2177684"/>
            <a:ext cx="3250904" cy="1898084"/>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354358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12D7251-4B39-427F-842D-01C8272FFCCA}"/>
              </a:ext>
            </a:extLst>
          </p:cNvPr>
          <p:cNvSpPr/>
          <p:nvPr/>
        </p:nvSpPr>
        <p:spPr>
          <a:xfrm>
            <a:off x="4572000" y="0"/>
            <a:ext cx="457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285235" y="290635"/>
            <a:ext cx="4272911" cy="923330"/>
          </a:xfrm>
          <a:prstGeom prst="rect">
            <a:avLst/>
          </a:prstGeom>
          <a:noFill/>
        </p:spPr>
        <p:txBody>
          <a:bodyPr wrap="square" rtlCol="0" anchor="ctr">
            <a:spAutoFit/>
          </a:bodyPr>
          <a:lstStyle/>
          <a:p>
            <a:r>
              <a:rPr lang="en-US" altLang="ko-KR" sz="5400" dirty="0" err="1" smtClean="0">
                <a:solidFill>
                  <a:schemeClr val="bg1"/>
                </a:solidFill>
                <a:cs typeface="Arial" pitchFamily="34" charset="0"/>
              </a:rPr>
              <a:t>Mục</a:t>
            </a:r>
            <a:r>
              <a:rPr lang="en-US" altLang="ko-KR" sz="5400" dirty="0" smtClean="0">
                <a:solidFill>
                  <a:schemeClr val="bg1"/>
                </a:solidFill>
                <a:cs typeface="Arial" pitchFamily="34" charset="0"/>
              </a:rPr>
              <a:t> </a:t>
            </a:r>
            <a:r>
              <a:rPr lang="en-US" altLang="ko-KR" sz="5400" dirty="0" err="1" smtClean="0">
                <a:solidFill>
                  <a:schemeClr val="bg1"/>
                </a:solidFill>
                <a:cs typeface="Arial" pitchFamily="34" charset="0"/>
              </a:rPr>
              <a:t>lục</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xmlns="" id="{8A4B3717-B43B-4563-B085-3715CBD058DC}"/>
              </a:ext>
            </a:extLst>
          </p:cNvPr>
          <p:cNvGrpSpPr/>
          <p:nvPr/>
        </p:nvGrpSpPr>
        <p:grpSpPr>
          <a:xfrm>
            <a:off x="4883329" y="1031458"/>
            <a:ext cx="4080016" cy="646331"/>
            <a:chOff x="5819650" y="1666120"/>
            <a:chExt cx="5440021" cy="646331"/>
          </a:xfrm>
        </p:grpSpPr>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err="1" smtClean="0">
                  <a:solidFill>
                    <a:schemeClr val="bg1"/>
                  </a:solidFill>
                  <a:cs typeface="Arial" pitchFamily="34" charset="0"/>
                </a:rPr>
                <a:t>Thành</a:t>
              </a:r>
              <a:r>
                <a:rPr lang="en-US" altLang="ko-KR" sz="2700" b="1" dirty="0" smtClean="0">
                  <a:solidFill>
                    <a:schemeClr val="bg1"/>
                  </a:solidFill>
                  <a:cs typeface="Arial" pitchFamily="34" charset="0"/>
                </a:rPr>
                <a:t> </a:t>
              </a:r>
              <a:r>
                <a:rPr lang="en-US" altLang="ko-KR" sz="2700" b="1" dirty="0" err="1" smtClean="0">
                  <a:solidFill>
                    <a:schemeClr val="bg1"/>
                  </a:solidFill>
                  <a:cs typeface="Arial" pitchFamily="34" charset="0"/>
                </a:rPr>
                <a:t>viên</a:t>
              </a:r>
              <a:r>
                <a:rPr lang="en-US" altLang="ko-KR" sz="2700" b="1" dirty="0" smtClean="0">
                  <a:solidFill>
                    <a:schemeClr val="bg1"/>
                  </a:solidFill>
                  <a:cs typeface="Arial" pitchFamily="34" charset="0"/>
                </a:rPr>
                <a:t> </a:t>
              </a:r>
              <a:r>
                <a:rPr lang="en-US" altLang="ko-KR" sz="2700" b="1" dirty="0" err="1" smtClean="0">
                  <a:solidFill>
                    <a:schemeClr val="bg1"/>
                  </a:solidFill>
                  <a:cs typeface="Arial" pitchFamily="34" charset="0"/>
                </a:rPr>
                <a:t>nhóm</a:t>
              </a:r>
              <a:endParaRPr lang="ko-KR" altLang="en-US" sz="2700" b="1" dirty="0">
                <a:solidFill>
                  <a:schemeClr val="bg1"/>
                </a:solidFill>
                <a:cs typeface="Arial" pitchFamily="34" charset="0"/>
              </a:endParaRPr>
            </a:p>
          </p:txBody>
        </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xmlns="" id="{EECB07EB-5AF0-45CD-B927-EBAF602181D2}"/>
              </a:ext>
            </a:extLst>
          </p:cNvPr>
          <p:cNvGrpSpPr/>
          <p:nvPr/>
        </p:nvGrpSpPr>
        <p:grpSpPr>
          <a:xfrm>
            <a:off x="4861962" y="2328570"/>
            <a:ext cx="4080016" cy="646331"/>
            <a:chOff x="5819650" y="1666120"/>
            <a:chExt cx="5440021" cy="646331"/>
          </a:xfrm>
        </p:grpSpPr>
        <p:sp>
          <p:nvSpPr>
            <p:cNvPr id="15" name="TextBox 14">
              <a:extLst>
                <a:ext uri="{FF2B5EF4-FFF2-40B4-BE49-F238E27FC236}">
                  <a16:creationId xmlns:a16="http://schemas.microsoft.com/office/drawing/2014/main" xmlns="" id="{77781492-1FA1-4EE9-87A1-4997D4F01DB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err="1" smtClean="0">
                  <a:solidFill>
                    <a:schemeClr val="bg1"/>
                  </a:solidFill>
                  <a:cs typeface="Arial" pitchFamily="34" charset="0"/>
                </a:rPr>
                <a:t>Tiền</a:t>
              </a:r>
              <a:r>
                <a:rPr lang="en-US" altLang="ko-KR" sz="2700" b="1" dirty="0" smtClean="0">
                  <a:solidFill>
                    <a:schemeClr val="bg1"/>
                  </a:solidFill>
                  <a:cs typeface="Arial" pitchFamily="34" charset="0"/>
                </a:rPr>
                <a:t> </a:t>
              </a:r>
              <a:r>
                <a:rPr lang="en-US" altLang="ko-KR" sz="2700" b="1" dirty="0" err="1" smtClean="0">
                  <a:solidFill>
                    <a:schemeClr val="bg1"/>
                  </a:solidFill>
                  <a:cs typeface="Arial" pitchFamily="34" charset="0"/>
                </a:rPr>
                <a:t>xử</a:t>
              </a:r>
              <a:r>
                <a:rPr lang="en-US" altLang="ko-KR" sz="2700" b="1" dirty="0" smtClean="0">
                  <a:solidFill>
                    <a:schemeClr val="bg1"/>
                  </a:solidFill>
                  <a:cs typeface="Arial" pitchFamily="34" charset="0"/>
                </a:rPr>
                <a:t> </a:t>
              </a:r>
              <a:r>
                <a:rPr lang="en-US" altLang="ko-KR" sz="2700" b="1" dirty="0" err="1" smtClean="0">
                  <a:solidFill>
                    <a:schemeClr val="bg1"/>
                  </a:solidFill>
                  <a:cs typeface="Arial" pitchFamily="34" charset="0"/>
                </a:rPr>
                <a:t>lý</a:t>
              </a:r>
              <a:endParaRPr lang="ko-KR" altLang="en-US" sz="2700" b="1" dirty="0">
                <a:solidFill>
                  <a:schemeClr val="bg1"/>
                </a:solidFill>
                <a:cs typeface="Arial" pitchFamily="34" charset="0"/>
              </a:endParaRPr>
            </a:p>
          </p:txBody>
        </p:sp>
        <p:sp>
          <p:nvSpPr>
            <p:cNvPr id="13" name="TextBox 12">
              <a:extLst>
                <a:ext uri="{FF2B5EF4-FFF2-40B4-BE49-F238E27FC236}">
                  <a16:creationId xmlns:a16="http://schemas.microsoft.com/office/drawing/2014/main" xmlns="" id="{A79AEE55-A06B-4578-BBC8-B650ED0DEABC}"/>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xmlns="" id="{DACCAEFD-940F-43AD-B138-7AC7983A258D}"/>
              </a:ext>
            </a:extLst>
          </p:cNvPr>
          <p:cNvGrpSpPr/>
          <p:nvPr/>
        </p:nvGrpSpPr>
        <p:grpSpPr>
          <a:xfrm>
            <a:off x="4858497" y="3697090"/>
            <a:ext cx="4080016" cy="646331"/>
            <a:chOff x="5819650" y="1666120"/>
            <a:chExt cx="5440021" cy="646331"/>
          </a:xfrm>
        </p:grpSpPr>
        <p:sp>
          <p:nvSpPr>
            <p:cNvPr id="20" name="TextBox 19">
              <a:extLst>
                <a:ext uri="{FF2B5EF4-FFF2-40B4-BE49-F238E27FC236}">
                  <a16:creationId xmlns:a16="http://schemas.microsoft.com/office/drawing/2014/main" xmlns="" id="{92876439-7B60-4359-8451-3F9EFA3D510C}"/>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CNN model</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xmlns="" id="{CC5A42A5-241B-4616-801A-0591A81C946B}"/>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387597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err="1" smtClean="0"/>
              <a:t>Thành</a:t>
            </a:r>
            <a:r>
              <a:rPr lang="en-US" dirty="0" smtClean="0"/>
              <a:t> </a:t>
            </a:r>
            <a:r>
              <a:rPr lang="en-US" dirty="0" err="1" smtClean="0"/>
              <a:t>viên</a:t>
            </a:r>
            <a:r>
              <a:rPr lang="en-US" dirty="0" smtClean="0"/>
              <a:t> </a:t>
            </a:r>
            <a:r>
              <a:rPr lang="en-US" dirty="0" err="1" smtClean="0"/>
              <a:t>nhóm</a:t>
            </a:r>
            <a:endParaRPr lang="en-US" dirty="0"/>
          </a:p>
        </p:txBody>
      </p:sp>
      <p:sp>
        <p:nvSpPr>
          <p:cNvPr id="32" name="TextBox 31"/>
          <p:cNvSpPr txBox="1"/>
          <p:nvPr/>
        </p:nvSpPr>
        <p:spPr>
          <a:xfrm>
            <a:off x="1219200" y="1447800"/>
            <a:ext cx="6629400" cy="2677656"/>
          </a:xfrm>
          <a:prstGeom prst="rect">
            <a:avLst/>
          </a:prstGeom>
          <a:noFill/>
        </p:spPr>
        <p:txBody>
          <a:bodyPr wrap="square" rtlCol="0">
            <a:spAutoFit/>
          </a:bodyPr>
          <a:lstStyle/>
          <a:p>
            <a:pPr marL="342900" indent="-342900">
              <a:buAutoNum type="arabicPeriod"/>
            </a:pPr>
            <a:r>
              <a:rPr lang="en-US" sz="2400" dirty="0" err="1" smtClean="0"/>
              <a:t>Hồ</a:t>
            </a:r>
            <a:r>
              <a:rPr lang="en-US" sz="2400" dirty="0" smtClean="0"/>
              <a:t> </a:t>
            </a:r>
            <a:r>
              <a:rPr lang="en-US" sz="2400" dirty="0" err="1" smtClean="0"/>
              <a:t>Quốc</a:t>
            </a:r>
            <a:r>
              <a:rPr lang="en-US" sz="2400" dirty="0" smtClean="0"/>
              <a:t> Nghĩa_18130150</a:t>
            </a:r>
          </a:p>
          <a:p>
            <a:pPr marL="342900" indent="-342900">
              <a:buAutoNum type="arabicPeriod"/>
            </a:pPr>
            <a:endParaRPr lang="en-US" sz="2400" dirty="0" smtClean="0"/>
          </a:p>
          <a:p>
            <a:pPr marL="342900" indent="-342900">
              <a:buAutoNum type="arabicPeriod"/>
            </a:pPr>
            <a:r>
              <a:rPr lang="en-US" sz="2400" dirty="0" err="1" smtClean="0"/>
              <a:t>Lê</a:t>
            </a:r>
            <a:r>
              <a:rPr lang="en-US" sz="2400" dirty="0" smtClean="0"/>
              <a:t> </a:t>
            </a:r>
            <a:r>
              <a:rPr lang="en-US" sz="2400" dirty="0" err="1" smtClean="0"/>
              <a:t>Tuấn</a:t>
            </a:r>
            <a:r>
              <a:rPr lang="en-US" sz="2400" dirty="0" smtClean="0"/>
              <a:t> Dương_18130052</a:t>
            </a:r>
          </a:p>
          <a:p>
            <a:pPr marL="342900" indent="-342900">
              <a:buAutoNum type="arabicPeriod"/>
            </a:pPr>
            <a:endParaRPr lang="en-US" sz="2400" dirty="0" smtClean="0"/>
          </a:p>
          <a:p>
            <a:pPr marL="342900" indent="-342900">
              <a:buAutoNum type="arabicPeriod"/>
            </a:pPr>
            <a:r>
              <a:rPr lang="en-US" sz="2400" dirty="0" err="1" smtClean="0"/>
              <a:t>Võ</a:t>
            </a:r>
            <a:r>
              <a:rPr lang="en-US" sz="2400" dirty="0" smtClean="0"/>
              <a:t> </a:t>
            </a:r>
            <a:r>
              <a:rPr lang="en-US" sz="2400" dirty="0" err="1" smtClean="0"/>
              <a:t>Đoàn</a:t>
            </a:r>
            <a:r>
              <a:rPr lang="en-US" sz="2400" dirty="0" smtClean="0"/>
              <a:t> Minh Huân_18130089</a:t>
            </a:r>
          </a:p>
          <a:p>
            <a:pPr marL="342900" indent="-342900">
              <a:buAutoNum type="arabicPeriod"/>
            </a:pPr>
            <a:endParaRPr lang="en-US" sz="2400" dirty="0" smtClean="0"/>
          </a:p>
          <a:p>
            <a:pPr marL="342900" indent="-342900">
              <a:buAutoNum type="arabicPeriod"/>
            </a:pPr>
            <a:r>
              <a:rPr lang="en-US" sz="2400" dirty="0" err="1" smtClean="0"/>
              <a:t>Lê</a:t>
            </a:r>
            <a:r>
              <a:rPr lang="en-US" sz="2400" dirty="0" smtClean="0"/>
              <a:t> </a:t>
            </a:r>
            <a:r>
              <a:rPr lang="en-US" sz="2400" dirty="0" err="1" smtClean="0"/>
              <a:t>Tấn</a:t>
            </a:r>
            <a:r>
              <a:rPr lang="en-US" sz="2400" dirty="0" smtClean="0"/>
              <a:t> Đạt_18130030 	</a:t>
            </a:r>
            <a:endParaRPr lang="en-US" sz="2400" dirty="0"/>
          </a:p>
        </p:txBody>
      </p:sp>
    </p:spTree>
    <p:extLst>
      <p:ext uri="{BB962C8B-B14F-4D97-AF65-F5344CB8AC3E}">
        <p14:creationId xmlns:p14="http://schemas.microsoft.com/office/powerpoint/2010/main" val="334311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4B0FF5B-5857-4DD2-8316-525F7AB76D4C}"/>
              </a:ext>
            </a:extLst>
          </p:cNvPr>
          <p:cNvGrpSpPr/>
          <p:nvPr/>
        </p:nvGrpSpPr>
        <p:grpSpPr>
          <a:xfrm>
            <a:off x="3905981" y="2573079"/>
            <a:ext cx="5237907" cy="1711842"/>
            <a:chOff x="5207975" y="2573079"/>
            <a:chExt cx="6983876" cy="1711842"/>
          </a:xfrm>
        </p:grpSpPr>
        <p:sp>
          <p:nvSpPr>
            <p:cNvPr id="2" name="Rectangle 1">
              <a:extLst>
                <a:ext uri="{FF2B5EF4-FFF2-40B4-BE49-F238E27FC236}">
                  <a16:creationId xmlns:a16="http://schemas.microsoft.com/office/drawing/2014/main" xmlns=""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xmlns=""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xmlns="" id="{948A2979-A456-4286-B8FC-8FF4C0C58EFD}"/>
              </a:ext>
            </a:extLst>
          </p:cNvPr>
          <p:cNvSpPr txBox="1"/>
          <p:nvPr/>
        </p:nvSpPr>
        <p:spPr>
          <a:xfrm>
            <a:off x="4385931" y="2839122"/>
            <a:ext cx="4758070" cy="830997"/>
          </a:xfrm>
          <a:prstGeom prst="rect">
            <a:avLst/>
          </a:prstGeom>
          <a:noFill/>
        </p:spPr>
        <p:txBody>
          <a:bodyPr wrap="square" rtlCol="0" anchor="ctr">
            <a:spAutoFit/>
          </a:bodyPr>
          <a:lstStyle/>
          <a:p>
            <a:r>
              <a:rPr lang="en-US" altLang="ko-KR" sz="4800" dirty="0" err="1" smtClean="0">
                <a:solidFill>
                  <a:schemeClr val="bg1"/>
                </a:solidFill>
                <a:cs typeface="Arial" pitchFamily="34" charset="0"/>
              </a:rPr>
              <a:t>Tiền</a:t>
            </a:r>
            <a:r>
              <a:rPr lang="en-US" altLang="ko-KR" sz="4800" dirty="0">
                <a:solidFill>
                  <a:schemeClr val="bg1"/>
                </a:solidFill>
                <a:cs typeface="Arial" pitchFamily="34" charset="0"/>
              </a:rPr>
              <a:t> </a:t>
            </a:r>
            <a:r>
              <a:rPr lang="en-US" altLang="ko-KR" sz="4800" dirty="0" err="1" smtClean="0">
                <a:solidFill>
                  <a:schemeClr val="bg1"/>
                </a:solidFill>
                <a:cs typeface="Arial" pitchFamily="34" charset="0"/>
              </a:rPr>
              <a:t>Xử</a:t>
            </a:r>
            <a:r>
              <a:rPr lang="en-US" altLang="ko-KR" sz="4800" dirty="0" smtClean="0">
                <a:solidFill>
                  <a:schemeClr val="bg1"/>
                </a:solidFill>
                <a:cs typeface="Arial" pitchFamily="34" charset="0"/>
              </a:rPr>
              <a:t> </a:t>
            </a:r>
            <a:r>
              <a:rPr lang="en-US" altLang="ko-KR" sz="4800" dirty="0" err="1" smtClean="0">
                <a:solidFill>
                  <a:schemeClr val="bg1"/>
                </a:solidFill>
                <a:cs typeface="Arial" pitchFamily="34" charset="0"/>
              </a:rPr>
              <a:t>Lý</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150068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LeanPython\Project\imageTest\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371600"/>
            <a:ext cx="2566988" cy="456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52600" y="381000"/>
            <a:ext cx="5638800" cy="461665"/>
          </a:xfrm>
          <a:prstGeom prst="rect">
            <a:avLst/>
          </a:prstGeom>
          <a:noFill/>
        </p:spPr>
        <p:txBody>
          <a:bodyPr wrap="square" rtlCol="0">
            <a:spAutoFit/>
          </a:bodyPr>
          <a:lstStyle/>
          <a:p>
            <a:r>
              <a:rPr lang="en-US" sz="2400" dirty="0" err="1" smtClean="0"/>
              <a:t>Chuyển</a:t>
            </a:r>
            <a:r>
              <a:rPr lang="en-US" sz="2400" dirty="0" smtClean="0"/>
              <a:t> </a:t>
            </a:r>
            <a:r>
              <a:rPr lang="en-US" sz="2400" dirty="0" err="1" smtClean="0"/>
              <a:t>hình</a:t>
            </a:r>
            <a:r>
              <a:rPr lang="en-US" sz="2400" dirty="0" smtClean="0"/>
              <a:t> </a:t>
            </a:r>
            <a:r>
              <a:rPr lang="en-US" sz="2400" dirty="0" err="1" smtClean="0"/>
              <a:t>ảnh</a:t>
            </a:r>
            <a:r>
              <a:rPr lang="en-US" sz="2400" dirty="0" smtClean="0"/>
              <a:t> sang </a:t>
            </a:r>
            <a:r>
              <a:rPr lang="en-US" sz="2400" dirty="0" err="1" smtClean="0"/>
              <a:t>thang</a:t>
            </a:r>
            <a:r>
              <a:rPr lang="en-US" sz="2400" dirty="0" smtClean="0"/>
              <a:t> </a:t>
            </a:r>
            <a:r>
              <a:rPr lang="en-US" sz="2400" dirty="0" err="1" smtClean="0"/>
              <a:t>màu</a:t>
            </a:r>
            <a:r>
              <a:rPr lang="en-US" sz="2400" dirty="0" smtClean="0"/>
              <a:t> </a:t>
            </a:r>
            <a:r>
              <a:rPr lang="en-US" sz="2400" dirty="0" err="1" smtClean="0"/>
              <a:t>xám</a:t>
            </a:r>
            <a:endParaRPr lang="en-US" sz="24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197707"/>
            <a:ext cx="2676525"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7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81000"/>
            <a:ext cx="6172200" cy="523220"/>
          </a:xfrm>
          <a:prstGeom prst="rect">
            <a:avLst/>
          </a:prstGeom>
          <a:noFill/>
        </p:spPr>
        <p:txBody>
          <a:bodyPr wrap="square" rtlCol="0">
            <a:spAutoFit/>
          </a:bodyPr>
          <a:lstStyle/>
          <a:p>
            <a:r>
              <a:rPr lang="en-US" sz="2800" dirty="0" err="1" smtClean="0"/>
              <a:t>Sử</a:t>
            </a:r>
            <a:r>
              <a:rPr lang="en-US" sz="2800" dirty="0" smtClean="0"/>
              <a:t> </a:t>
            </a:r>
            <a:r>
              <a:rPr lang="en-US" sz="2800" dirty="0" err="1" smtClean="0"/>
              <a:t>dụng</a:t>
            </a:r>
            <a:r>
              <a:rPr lang="en-US" sz="2800" dirty="0" smtClean="0"/>
              <a:t> </a:t>
            </a:r>
            <a:r>
              <a:rPr lang="en-US" sz="2800" dirty="0" err="1" smtClean="0"/>
              <a:t>bộ</a:t>
            </a:r>
            <a:r>
              <a:rPr lang="en-US" sz="2800" dirty="0" smtClean="0"/>
              <a:t> </a:t>
            </a:r>
            <a:r>
              <a:rPr lang="en-US" sz="2800" dirty="0" err="1" smtClean="0"/>
              <a:t>lọc</a:t>
            </a:r>
            <a:r>
              <a:rPr lang="en-US" sz="2800" dirty="0" smtClean="0"/>
              <a:t> </a:t>
            </a:r>
            <a:r>
              <a:rPr lang="en-US" sz="2800" dirty="0" err="1" smtClean="0"/>
              <a:t>GaussianBlur</a:t>
            </a:r>
            <a:r>
              <a:rPr lang="en-US" sz="2800" dirty="0" smtClean="0"/>
              <a:t> </a:t>
            </a:r>
            <a:r>
              <a:rPr lang="en-US" sz="2800" dirty="0" err="1" smtClean="0"/>
              <a:t>và</a:t>
            </a:r>
            <a:r>
              <a:rPr lang="en-US" sz="2800" dirty="0" smtClean="0"/>
              <a:t> canny</a:t>
            </a:r>
            <a:endParaRPr lang="en-US" sz="28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2676525"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800600" y="1447800"/>
            <a:ext cx="3352800" cy="646331"/>
          </a:xfrm>
          <a:prstGeom prst="rect">
            <a:avLst/>
          </a:prstGeom>
          <a:noFill/>
        </p:spPr>
        <p:txBody>
          <a:bodyPr wrap="square" rtlCol="0">
            <a:spAutoFit/>
          </a:bodyPr>
          <a:lstStyle/>
          <a:p>
            <a:r>
              <a:rPr lang="en-US" dirty="0" err="1" smtClean="0"/>
              <a:t>Dựa</a:t>
            </a:r>
            <a:r>
              <a:rPr lang="en-US" dirty="0" smtClean="0"/>
              <a:t> </a:t>
            </a:r>
            <a:r>
              <a:rPr lang="en-US" dirty="0" err="1" smtClean="0"/>
              <a:t>vào</a:t>
            </a:r>
            <a:r>
              <a:rPr lang="en-US" dirty="0" smtClean="0"/>
              <a:t> canny </a:t>
            </a:r>
            <a:r>
              <a:rPr lang="en-US" dirty="0" err="1" smtClean="0"/>
              <a:t>xác</a:t>
            </a:r>
            <a:r>
              <a:rPr lang="en-US" dirty="0" smtClean="0"/>
              <a:t> </a:t>
            </a:r>
            <a:r>
              <a:rPr lang="en-US" dirty="0" err="1" smtClean="0"/>
              <a:t>định</a:t>
            </a:r>
            <a:r>
              <a:rPr lang="en-US" dirty="0" smtClean="0"/>
              <a:t> </a:t>
            </a:r>
            <a:r>
              <a:rPr lang="en-US" dirty="0" err="1" smtClean="0"/>
              <a:t>tọa</a:t>
            </a:r>
            <a:r>
              <a:rPr lang="en-US" dirty="0" smtClean="0"/>
              <a:t> </a:t>
            </a:r>
            <a:r>
              <a:rPr lang="en-US" dirty="0" err="1" smtClean="0"/>
              <a:t>độ</a:t>
            </a:r>
            <a:r>
              <a:rPr lang="en-US" dirty="0" smtClean="0"/>
              <a:t> 4 </a:t>
            </a:r>
            <a:r>
              <a:rPr lang="en-US" dirty="0" err="1" smtClean="0"/>
              <a:t>điếm</a:t>
            </a:r>
            <a:r>
              <a:rPr lang="en-US" dirty="0" smtClean="0"/>
              <a:t> </a:t>
            </a:r>
            <a:r>
              <a:rPr lang="en-US" dirty="0" err="1" smtClean="0"/>
              <a:t>của</a:t>
            </a:r>
            <a:r>
              <a:rPr lang="en-US" dirty="0" smtClean="0"/>
              <a:t> </a:t>
            </a:r>
            <a:r>
              <a:rPr lang="en-US" dirty="0" err="1" smtClean="0"/>
              <a:t>mặt</a:t>
            </a:r>
            <a:r>
              <a:rPr lang="en-US" dirty="0" smtClean="0"/>
              <a:t> </a:t>
            </a:r>
            <a:r>
              <a:rPr lang="en-US" dirty="0" err="1" smtClean="0"/>
              <a:t>giấy</a:t>
            </a:r>
            <a:r>
              <a:rPr lang="en-US" dirty="0" smtClean="0"/>
              <a:t>.</a:t>
            </a:r>
          </a:p>
        </p:txBody>
      </p:sp>
      <p:pic>
        <p:nvPicPr>
          <p:cNvPr id="11268" name="Picture 4" descr="https://resources.stdio.vn/content/article/5ef6221524fd2869e91f18fd/resources/res-1600167136-16001671365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2563567"/>
            <a:ext cx="3238500" cy="2952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00600" y="5943600"/>
            <a:ext cx="3200400" cy="369332"/>
          </a:xfrm>
          <a:prstGeom prst="rect">
            <a:avLst/>
          </a:prstGeom>
          <a:noFill/>
        </p:spPr>
        <p:txBody>
          <a:bodyPr wrap="square" rtlCol="0">
            <a:spAutoFit/>
          </a:bodyPr>
          <a:lstStyle/>
          <a:p>
            <a:r>
              <a:rPr lang="en-US" dirty="0" err="1" smtClean="0"/>
              <a:t>Soay</a:t>
            </a:r>
            <a:r>
              <a:rPr lang="en-US" dirty="0" smtClean="0"/>
              <a:t> </a:t>
            </a:r>
            <a:r>
              <a:rPr lang="en-US" dirty="0" err="1" smtClean="0"/>
              <a:t>hình</a:t>
            </a:r>
            <a:r>
              <a:rPr lang="en-US" dirty="0" smtClean="0"/>
              <a:t> </a:t>
            </a:r>
            <a:r>
              <a:rPr lang="en-US" dirty="0" err="1" smtClean="0"/>
              <a:t>và</a:t>
            </a:r>
            <a:r>
              <a:rPr lang="en-US" dirty="0" smtClean="0"/>
              <a:t> </a:t>
            </a:r>
            <a:r>
              <a:rPr lang="en-US" dirty="0" err="1" smtClean="0"/>
              <a:t>phóng</a:t>
            </a:r>
            <a:r>
              <a:rPr lang="en-US" dirty="0" smtClean="0"/>
              <a:t> to </a:t>
            </a:r>
            <a:r>
              <a:rPr lang="en-US" dirty="0" err="1" smtClean="0"/>
              <a:t>ảnh</a:t>
            </a:r>
            <a:endParaRPr lang="en-US" dirty="0"/>
          </a:p>
        </p:txBody>
      </p:sp>
    </p:spTree>
    <p:extLst>
      <p:ext uri="{BB962C8B-B14F-4D97-AF65-F5344CB8AC3E}">
        <p14:creationId xmlns:p14="http://schemas.microsoft.com/office/powerpoint/2010/main" val="10544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143000"/>
            <a:ext cx="2574682" cy="357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1488420"/>
            <a:ext cx="2152650" cy="2990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67125" y="4713110"/>
            <a:ext cx="1981200" cy="369332"/>
          </a:xfrm>
          <a:prstGeom prst="rect">
            <a:avLst/>
          </a:prstGeom>
          <a:noFill/>
        </p:spPr>
        <p:txBody>
          <a:bodyPr wrap="square" rtlCol="0">
            <a:spAutoFit/>
          </a:bodyPr>
          <a:lstStyle/>
          <a:p>
            <a:r>
              <a:rPr lang="en-US" dirty="0" smtClean="0"/>
              <a:t> </a:t>
            </a:r>
            <a:r>
              <a:rPr lang="en-US" dirty="0" err="1" smtClean="0"/>
              <a:t>adaptiveThreshold</a:t>
            </a:r>
            <a:endParaRPr lang="en-US" dirty="0"/>
          </a:p>
        </p:txBody>
      </p:sp>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1652063"/>
            <a:ext cx="2034856" cy="2826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781800" y="4719828"/>
            <a:ext cx="2034856" cy="646331"/>
          </a:xfrm>
          <a:prstGeom prst="rect">
            <a:avLst/>
          </a:prstGeom>
          <a:noFill/>
        </p:spPr>
        <p:txBody>
          <a:bodyPr wrap="square" rtlCol="0">
            <a:spAutoFit/>
          </a:bodyPr>
          <a:lstStyle/>
          <a:p>
            <a:r>
              <a:rPr lang="en-US" dirty="0" smtClean="0"/>
              <a:t>Say </a:t>
            </a:r>
            <a:r>
              <a:rPr lang="en-US" dirty="0" err="1" smtClean="0"/>
              <a:t>khi</a:t>
            </a:r>
            <a:r>
              <a:rPr lang="en-US" dirty="0" smtClean="0"/>
              <a:t> canny </a:t>
            </a:r>
            <a:r>
              <a:rPr lang="en-US" dirty="0" err="1" smtClean="0"/>
              <a:t>và</a:t>
            </a:r>
            <a:r>
              <a:rPr lang="en-US" dirty="0" smtClean="0"/>
              <a:t> </a:t>
            </a:r>
            <a:r>
              <a:rPr lang="en-US" dirty="0" err="1" smtClean="0"/>
              <a:t>tìm</a:t>
            </a:r>
            <a:r>
              <a:rPr lang="en-US" dirty="0" smtClean="0"/>
              <a:t> </a:t>
            </a:r>
            <a:r>
              <a:rPr lang="en-US" dirty="0" err="1" smtClean="0"/>
              <a:t>ra</a:t>
            </a:r>
            <a:r>
              <a:rPr lang="en-US" dirty="0" smtClean="0"/>
              <a:t> </a:t>
            </a:r>
            <a:r>
              <a:rPr lang="en-US" dirty="0" err="1" smtClean="0"/>
              <a:t>các</a:t>
            </a:r>
            <a:r>
              <a:rPr lang="en-US" dirty="0" smtClean="0"/>
              <a:t> table</a:t>
            </a:r>
            <a:endParaRPr lang="en-US" dirty="0"/>
          </a:p>
        </p:txBody>
      </p:sp>
    </p:spTree>
    <p:extLst>
      <p:ext uri="{BB962C8B-B14F-4D97-AF65-F5344CB8AC3E}">
        <p14:creationId xmlns:p14="http://schemas.microsoft.com/office/powerpoint/2010/main" val="393358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4B0FF5B-5857-4DD2-8316-525F7AB76D4C}"/>
              </a:ext>
            </a:extLst>
          </p:cNvPr>
          <p:cNvGrpSpPr/>
          <p:nvPr/>
        </p:nvGrpSpPr>
        <p:grpSpPr>
          <a:xfrm>
            <a:off x="3905981" y="2573079"/>
            <a:ext cx="5237907" cy="1711842"/>
            <a:chOff x="5207975" y="2573079"/>
            <a:chExt cx="6983876" cy="1711842"/>
          </a:xfrm>
        </p:grpSpPr>
        <p:sp>
          <p:nvSpPr>
            <p:cNvPr id="2" name="Rectangle 1">
              <a:extLst>
                <a:ext uri="{FF2B5EF4-FFF2-40B4-BE49-F238E27FC236}">
                  <a16:creationId xmlns:a16="http://schemas.microsoft.com/office/drawing/2014/main" xmlns=""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xmlns=""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xmlns="" id="{948A2979-A456-4286-B8FC-8FF4C0C58EFD}"/>
              </a:ext>
            </a:extLst>
          </p:cNvPr>
          <p:cNvSpPr txBox="1"/>
          <p:nvPr/>
        </p:nvSpPr>
        <p:spPr>
          <a:xfrm>
            <a:off x="4385931" y="2839122"/>
            <a:ext cx="4758070" cy="830997"/>
          </a:xfrm>
          <a:prstGeom prst="rect">
            <a:avLst/>
          </a:prstGeom>
          <a:noFill/>
        </p:spPr>
        <p:txBody>
          <a:bodyPr wrap="square" rtlCol="0" anchor="ctr">
            <a:spAutoFit/>
          </a:bodyPr>
          <a:lstStyle/>
          <a:p>
            <a:r>
              <a:rPr lang="en-US" altLang="ko-KR" sz="4800" dirty="0" smtClean="0">
                <a:solidFill>
                  <a:schemeClr val="bg1"/>
                </a:solidFill>
                <a:cs typeface="Arial" pitchFamily="34" charset="0"/>
              </a:rPr>
              <a:t>CNN Model</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191267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014" y="229742"/>
            <a:ext cx="8534400" cy="646331"/>
          </a:xfrm>
          <a:prstGeom prst="rect">
            <a:avLst/>
          </a:prstGeom>
          <a:noFill/>
        </p:spPr>
        <p:txBody>
          <a:bodyPr wrap="square" rtlCol="0">
            <a:spAutoFit/>
          </a:bodyPr>
          <a:lstStyle/>
          <a:p>
            <a:pPr algn="ctr"/>
            <a:r>
              <a:rPr lang="en-US" sz="3600" b="1" dirty="0" err="1" smtClean="0"/>
              <a:t>Cấu</a:t>
            </a:r>
            <a:r>
              <a:rPr lang="en-US" sz="3600" b="1" dirty="0" smtClean="0"/>
              <a:t> </a:t>
            </a:r>
            <a:r>
              <a:rPr lang="en-US" sz="3600" b="1" dirty="0" err="1" smtClean="0"/>
              <a:t>trúc</a:t>
            </a:r>
            <a:r>
              <a:rPr lang="en-US" sz="3600" b="1" dirty="0" smtClean="0"/>
              <a:t> </a:t>
            </a:r>
            <a:r>
              <a:rPr lang="en-US" sz="3600" b="1" dirty="0" err="1" smtClean="0"/>
              <a:t>mạng</a:t>
            </a:r>
            <a:r>
              <a:rPr lang="en-US" sz="3600" b="1" dirty="0" smtClean="0"/>
              <a:t> CNN </a:t>
            </a:r>
            <a:r>
              <a:rPr lang="en-US" sz="3600" b="1" dirty="0" err="1" smtClean="0"/>
              <a:t>được</a:t>
            </a:r>
            <a:r>
              <a:rPr lang="en-US" sz="3600" b="1" dirty="0" smtClean="0"/>
              <a:t> </a:t>
            </a:r>
            <a:r>
              <a:rPr lang="en-US" sz="3600" b="1" dirty="0" err="1" smtClean="0"/>
              <a:t>dùng</a:t>
            </a:r>
            <a:r>
              <a:rPr lang="en-US" sz="3600" b="1" dirty="0" smtClean="0"/>
              <a:t>.</a:t>
            </a:r>
            <a:endParaRPr lang="en-US" sz="3600" b="1" dirty="0"/>
          </a:p>
        </p:txBody>
      </p:sp>
      <p:pic>
        <p:nvPicPr>
          <p:cNvPr id="1026" name="Picture 2" descr="Tìm hiểu về Softmax Activation Fun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014" y="2286000"/>
            <a:ext cx="3771724" cy="2466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87214" y="1371600"/>
            <a:ext cx="4267200" cy="646331"/>
          </a:xfrm>
          <a:prstGeom prst="rect">
            <a:avLst/>
          </a:prstGeom>
          <a:noFill/>
        </p:spPr>
        <p:txBody>
          <a:bodyPr wrap="square" rtlCol="0">
            <a:spAutoFit/>
          </a:bodyPr>
          <a:lstStyle/>
          <a:p>
            <a:r>
              <a:rPr lang="en-US" dirty="0"/>
              <a:t> 6 </a:t>
            </a:r>
            <a:r>
              <a:rPr lang="en-US" dirty="0" err="1"/>
              <a:t>lớp</a:t>
            </a:r>
            <a:r>
              <a:rPr lang="en-US" dirty="0"/>
              <a:t> Convolutional layer </a:t>
            </a:r>
            <a:r>
              <a:rPr lang="en-US" dirty="0" err="1"/>
              <a:t>và</a:t>
            </a:r>
            <a:r>
              <a:rPr lang="en-US" dirty="0"/>
              <a:t> 2 </a:t>
            </a:r>
            <a:r>
              <a:rPr lang="en-US" dirty="0" err="1"/>
              <a:t>lớp</a:t>
            </a:r>
            <a:r>
              <a:rPr lang="en-US" dirty="0"/>
              <a:t> Fully Connected Layer </a:t>
            </a:r>
            <a:r>
              <a:rPr lang="en-US" dirty="0" err="1"/>
              <a:t>nối</a:t>
            </a:r>
            <a:r>
              <a:rPr lang="en-US" dirty="0"/>
              <a:t> </a:t>
            </a:r>
            <a:r>
              <a:rPr lang="en-US" dirty="0" err="1"/>
              <a:t>tiếp</a:t>
            </a:r>
            <a:r>
              <a:rPr lang="en-US" dirty="0"/>
              <a:t> </a:t>
            </a:r>
            <a:r>
              <a:rPr lang="en-US" dirty="0" err="1" smtClean="0"/>
              <a:t>nhau</a:t>
            </a:r>
            <a:r>
              <a:rPr lang="en-US" dirty="0"/>
              <a:t>:</a:t>
            </a:r>
          </a:p>
        </p:txBody>
      </p:sp>
      <p:sp>
        <p:nvSpPr>
          <p:cNvPr id="7" name="TextBox 6"/>
          <p:cNvSpPr txBox="1"/>
          <p:nvPr/>
        </p:nvSpPr>
        <p:spPr>
          <a:xfrm>
            <a:off x="4648200" y="2133600"/>
            <a:ext cx="3810000" cy="3970318"/>
          </a:xfrm>
          <a:prstGeom prst="rect">
            <a:avLst/>
          </a:prstGeom>
          <a:noFill/>
        </p:spPr>
        <p:txBody>
          <a:bodyPr wrap="square" rtlCol="0">
            <a:spAutoFit/>
          </a:bodyPr>
          <a:lstStyle/>
          <a:p>
            <a:r>
              <a:rPr lang="vi-VN" dirty="0"/>
              <a:t>BATCH_SIZE: kích thước mỗi batch dữ liệu truyền </a:t>
            </a:r>
            <a:r>
              <a:rPr lang="vi-VN" dirty="0" smtClean="0"/>
              <a:t>vào</a:t>
            </a:r>
            <a:endParaRPr lang="en-US" dirty="0" smtClean="0"/>
          </a:p>
          <a:p>
            <a:endParaRPr lang="vi-VN" dirty="0"/>
          </a:p>
          <a:p>
            <a:r>
              <a:rPr lang="vi-VN" dirty="0"/>
              <a:t>IMG_SIZE: kích thước mỗi chiều của hình ảnh đầu </a:t>
            </a:r>
            <a:r>
              <a:rPr lang="vi-VN" dirty="0" smtClean="0"/>
              <a:t>vào</a:t>
            </a:r>
            <a:endParaRPr lang="en-US" dirty="0" smtClean="0"/>
          </a:p>
          <a:p>
            <a:endParaRPr lang="vi-VN" dirty="0"/>
          </a:p>
          <a:p>
            <a:r>
              <a:rPr lang="vi-VN" dirty="0"/>
              <a:t>N_CLASSES: số lượng classes mà chúng ta cần huấn luyện (training)</a:t>
            </a:r>
          </a:p>
          <a:p>
            <a:r>
              <a:rPr lang="vi-VN" dirty="0"/>
              <a:t>LR = 0.001: tốc độ học (learning rate</a:t>
            </a:r>
            <a:r>
              <a:rPr lang="vi-VN" dirty="0" smtClean="0"/>
              <a:t>)</a:t>
            </a:r>
            <a:endParaRPr lang="en-US" dirty="0" smtClean="0"/>
          </a:p>
          <a:p>
            <a:endParaRPr lang="vi-VN" dirty="0"/>
          </a:p>
          <a:p>
            <a:r>
              <a:rPr lang="vi-VN" dirty="0"/>
              <a:t>N_EPOCHS = 50: số lượng epoch mà chúng ta training</a:t>
            </a:r>
          </a:p>
          <a:p>
            <a:endParaRPr lang="en-US" dirty="0"/>
          </a:p>
        </p:txBody>
      </p:sp>
    </p:spTree>
    <p:extLst>
      <p:ext uri="{BB962C8B-B14F-4D97-AF65-F5344CB8AC3E}">
        <p14:creationId xmlns:p14="http://schemas.microsoft.com/office/powerpoint/2010/main" val="2932760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448</Words>
  <Application>Microsoft Office PowerPoint</Application>
  <PresentationFormat>On-screen Show (4:3)</PresentationFormat>
  <Paragraphs>60</Paragraphs>
  <Slides>18</Slides>
  <Notes>0</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HoQuocNghia</dc:creator>
  <cp:lastModifiedBy>HoQuocNghia</cp:lastModifiedBy>
  <cp:revision>16</cp:revision>
  <dcterms:created xsi:type="dcterms:W3CDTF">2021-09-07T00:36:33Z</dcterms:created>
  <dcterms:modified xsi:type="dcterms:W3CDTF">2021-09-07T03:04:54Z</dcterms:modified>
</cp:coreProperties>
</file>